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507" r:id="rId29"/>
    <p:sldId id="508" r:id="rId30"/>
    <p:sldId id="509" r:id="rId31"/>
    <p:sldId id="467" r:id="rId32"/>
    <p:sldId id="512" r:id="rId33"/>
    <p:sldId id="468" r:id="rId34"/>
    <p:sldId id="513" r:id="rId35"/>
    <p:sldId id="514" r:id="rId36"/>
    <p:sldId id="505" r:id="rId37"/>
    <p:sldId id="475" r:id="rId38"/>
    <p:sldId id="477" r:id="rId39"/>
    <p:sldId id="480" r:id="rId40"/>
    <p:sldId id="443" r:id="rId41"/>
    <p:sldId id="446" r:id="rId42"/>
    <p:sldId id="449" r:id="rId43"/>
    <p:sldId id="481" r:id="rId44"/>
    <p:sldId id="510" r:id="rId45"/>
    <p:sldId id="484" r:id="rId46"/>
    <p:sldId id="501" r:id="rId47"/>
    <p:sldId id="497" r:id="rId48"/>
    <p:sldId id="489" r:id="rId49"/>
    <p:sldId id="496" r:id="rId50"/>
    <p:sldId id="503"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League Gothic" panose="00000500000000000000" charset="0"/>
      <p:regular r:id="rId57"/>
    </p:embeddedFont>
    <p:embeddedFont>
      <p:font typeface="Montserrat Classic Bold" panose="020B0604020202020204" charset="0"/>
      <p:regular r:id="rId58"/>
      <p:bold r:id="rId59"/>
    </p:embeddedFont>
    <p:embeddedFont>
      <p:font typeface="Montserrat Light" panose="020B0604020202020204" charset="0"/>
      <p:regular r:id="rId60"/>
      <p:bold r:id="rId61"/>
      <p:italic r:id="rId62"/>
      <p:boldItalic r:id="rId63"/>
    </p:embeddedFont>
    <p:embeddedFont>
      <p:font typeface="MoolBoran" panose="020B0100010101010101" pitchFamily="3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napToGrid="0">
      <p:cViewPr varScale="1">
        <p:scale>
          <a:sx n="53" d="100"/>
          <a:sy n="53" d="100"/>
        </p:scale>
        <p:origin x="730"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18/01/2021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556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582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08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9.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8.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24.wdp"/><Relationship Id="rId5" Type="http://schemas.openxmlformats.org/officeDocument/2006/relationships/image" Target="../media/image55.png"/><Relationship Id="rId4" Type="http://schemas.microsoft.com/office/2007/relationships/hdphoto" Target="../media/hdphoto23.wdp"/></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59.png"/><Relationship Id="rId4" Type="http://schemas.microsoft.com/office/2007/relationships/hdphoto" Target="../media/hdphoto23.wdp"/></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31.wdp"/><Relationship Id="rId5" Type="http://schemas.openxmlformats.org/officeDocument/2006/relationships/image" Target="../media/image62.png"/><Relationship Id="rId4" Type="http://schemas.microsoft.com/office/2007/relationships/hdphoto" Target="../media/hdphoto23.wdp"/></Relationships>
</file>

<file path=ppt/slides/_rels/slide33.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32.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8.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42.wdp"/></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0.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31.png"/><Relationship Id="rId12" Type="http://schemas.openxmlformats.org/officeDocument/2006/relationships/image" Target="../media/image94.png"/><Relationship Id="rId2" Type="http://schemas.openxmlformats.org/officeDocument/2006/relationships/notesSlide" Target="../notesSlides/notesSlide41.xml"/><Relationship Id="rId16"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93.png"/><Relationship Id="rId5" Type="http://schemas.openxmlformats.org/officeDocument/2006/relationships/image" Target="../media/image28.png"/><Relationship Id="rId15" Type="http://schemas.openxmlformats.org/officeDocument/2006/relationships/image" Target="../media/image9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92.png"/><Relationship Id="rId14" Type="http://schemas.openxmlformats.org/officeDocument/2006/relationships/image" Target="../media/image96.png"/></Relationships>
</file>

<file path=ppt/slides/_rels/slide4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microsoft.com/office/2007/relationships/hdphoto" Target="../media/hdphoto44.wdp"/><Relationship Id="rId9"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microsoft.com/office/2007/relationships/hdphoto" Target="../media/hdphoto45.wdp"/></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389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1030838" y="4399425"/>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43" name="AutoShape 2">
            <a:extLst>
              <a:ext uri="{FF2B5EF4-FFF2-40B4-BE49-F238E27FC236}">
                <a16:creationId xmlns:a16="http://schemas.microsoft.com/office/drawing/2014/main" id="{9E7B59A2-A856-4457-A5B2-9A103E177D25}"/>
              </a:ext>
            </a:extLst>
          </p:cNvPr>
          <p:cNvSpPr/>
          <p:nvPr/>
        </p:nvSpPr>
        <p:spPr>
          <a:xfrm>
            <a:off x="6248400" y="3412341"/>
            <a:ext cx="10734675" cy="5034973"/>
          </a:xfrm>
          <a:prstGeom prst="rect">
            <a:avLst/>
          </a:prstGeom>
          <a:solidFill>
            <a:srgbClr val="F8CF2C">
              <a:alpha val="29803"/>
            </a:srgbClr>
          </a:solidFill>
        </p:spPr>
      </p:sp>
      <p:sp>
        <p:nvSpPr>
          <p:cNvPr id="45" name="CasellaDiTesto 44">
            <a:extLst>
              <a:ext uri="{FF2B5EF4-FFF2-40B4-BE49-F238E27FC236}">
                <a16:creationId xmlns:a16="http://schemas.microsoft.com/office/drawing/2014/main" id="{96CD40C4-FD5A-4422-B7BF-14ED6C68586A}"/>
              </a:ext>
            </a:extLst>
          </p:cNvPr>
          <p:cNvSpPr txBox="1"/>
          <p:nvPr/>
        </p:nvSpPr>
        <p:spPr>
          <a:xfrm>
            <a:off x="6696052" y="3965857"/>
            <a:ext cx="9908292" cy="3862596"/>
          </a:xfrm>
          <a:prstGeom prst="rect">
            <a:avLst/>
          </a:prstGeom>
          <a:noFill/>
        </p:spPr>
        <p:txBody>
          <a:bodyPr wrap="square">
            <a:spAutoFit/>
          </a:bodyPr>
          <a:lstStyle/>
          <a:p>
            <a:pPr algn="l">
              <a:buFont typeface="Arial" panose="020B0604020202020204" pitchFamily="34" charset="0"/>
              <a:buChar char="•"/>
            </a:pPr>
            <a:r>
              <a:rPr lang="it-IT" sz="3500" dirty="0" err="1">
                <a:solidFill>
                  <a:schemeClr val="bg1"/>
                </a:solidFill>
                <a:latin typeface="Noto Sans"/>
              </a:rPr>
              <a:t>Proficient</a:t>
            </a:r>
            <a:r>
              <a:rPr lang="it-IT" sz="3500" dirty="0">
                <a:solidFill>
                  <a:schemeClr val="bg1"/>
                </a:solidFill>
                <a:latin typeface="Noto Sans"/>
              </a:rPr>
              <a:t> in C++</a:t>
            </a:r>
          </a:p>
          <a:p>
            <a:pPr>
              <a:buFont typeface="Arial" panose="020B0604020202020204" pitchFamily="34" charset="0"/>
              <a:buChar char="•"/>
            </a:pPr>
            <a:r>
              <a:rPr lang="en-CA" sz="3500" dirty="0">
                <a:solidFill>
                  <a:schemeClr val="bg1"/>
                </a:solidFill>
                <a:latin typeface="Noto Sans"/>
              </a:rPr>
              <a:t>Willingness to learn new technologies in any area of the stack: UI, Rendering, Core, Protocol, Server</a:t>
            </a:r>
          </a:p>
          <a:p>
            <a:pPr>
              <a:buFont typeface="Arial" panose="020B0604020202020204" pitchFamily="34" charset="0"/>
              <a:buChar char="•"/>
            </a:pPr>
            <a:r>
              <a:rPr lang="en-CA" sz="3500" dirty="0">
                <a:solidFill>
                  <a:schemeClr val="bg1"/>
                </a:solidFill>
                <a:latin typeface="Noto Sans"/>
              </a:rPr>
              <a:t>Experience using common design patterns in the software industry</a:t>
            </a:r>
          </a:p>
          <a:p>
            <a:pPr>
              <a:buFont typeface="Arial" panose="020B0604020202020204" pitchFamily="34" charset="0"/>
              <a:buChar char="•"/>
            </a:pPr>
            <a:r>
              <a:rPr lang="en-CA" sz="3500" dirty="0">
                <a:solidFill>
                  <a:schemeClr val="bg1"/>
                </a:solidFill>
                <a:latin typeface="Noto Sans"/>
              </a:rPr>
              <a:t>High standards for code quality, maintainability, and performance</a:t>
            </a: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10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1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13" name="Gruppo 12">
            <a:extLst>
              <a:ext uri="{FF2B5EF4-FFF2-40B4-BE49-F238E27FC236}">
                <a16:creationId xmlns:a16="http://schemas.microsoft.com/office/drawing/2014/main" id="{72096427-D9BB-4DC4-BBD9-B0EED5FBABE8}"/>
              </a:ext>
            </a:extLst>
          </p:cNvPr>
          <p:cNvGrpSpPr/>
          <p:nvPr/>
        </p:nvGrpSpPr>
        <p:grpSpPr>
          <a:xfrm>
            <a:off x="1030838" y="4221886"/>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 name="AutoShape 2">
            <a:extLst>
              <a:ext uri="{FF2B5EF4-FFF2-40B4-BE49-F238E27FC236}">
                <a16:creationId xmlns:a16="http://schemas.microsoft.com/office/drawing/2014/main" id="{9DEEA0F9-DD70-4C5A-835E-3DAE168CDAE1}"/>
              </a:ext>
            </a:extLst>
          </p:cNvPr>
          <p:cNvSpPr/>
          <p:nvPr/>
        </p:nvSpPr>
        <p:spPr>
          <a:xfrm>
            <a:off x="6248400" y="3412341"/>
            <a:ext cx="10734675" cy="4744688"/>
          </a:xfrm>
          <a:prstGeom prst="rect">
            <a:avLst/>
          </a:prstGeom>
          <a:solidFill>
            <a:srgbClr val="F8CF2C">
              <a:alpha val="29803"/>
            </a:srgbClr>
          </a:solidFill>
        </p:spPr>
      </p:sp>
      <p:sp>
        <p:nvSpPr>
          <p:cNvPr id="21" name="CasellaDiTesto 20">
            <a:extLst>
              <a:ext uri="{FF2B5EF4-FFF2-40B4-BE49-F238E27FC236}">
                <a16:creationId xmlns:a16="http://schemas.microsoft.com/office/drawing/2014/main" id="{0D76F093-C50D-48C1-926C-C9F0EEF4B797}"/>
              </a:ext>
            </a:extLst>
          </p:cNvPr>
          <p:cNvSpPr txBox="1"/>
          <p:nvPr/>
        </p:nvSpPr>
        <p:spPr>
          <a:xfrm>
            <a:off x="6696052" y="3719114"/>
            <a:ext cx="9908292" cy="3862596"/>
          </a:xfrm>
          <a:prstGeom prst="rect">
            <a:avLst/>
          </a:prstGeom>
          <a:noFill/>
        </p:spPr>
        <p:txBody>
          <a:bodyPr wrap="square">
            <a:spAutoFit/>
          </a:bodyPr>
          <a:lstStyle/>
          <a:p>
            <a:pPr algn="l">
              <a:buFont typeface="Arial" panose="020B0604020202020204" pitchFamily="34" charset="0"/>
              <a:buChar char="•"/>
            </a:pPr>
            <a:r>
              <a:rPr lang="en-CA" sz="3500" dirty="0">
                <a:solidFill>
                  <a:schemeClr val="bg1"/>
                </a:solidFill>
                <a:latin typeface="Noto Sans"/>
              </a:rPr>
              <a:t>Proficient in programming/Scripting languages such as C and Python.</a:t>
            </a:r>
          </a:p>
          <a:p>
            <a:pPr>
              <a:buFont typeface="Arial" panose="020B0604020202020204" pitchFamily="34" charset="0"/>
              <a:buChar char="•"/>
            </a:pPr>
            <a:r>
              <a:rPr lang="en-CA" sz="3500" dirty="0">
                <a:solidFill>
                  <a:schemeClr val="bg1"/>
                </a:solidFill>
                <a:latin typeface="Noto Sans"/>
              </a:rPr>
              <a:t>Test and troubleshoot new and existing systems, including in-car validation</a:t>
            </a:r>
          </a:p>
          <a:p>
            <a:pPr algn="l">
              <a:buFont typeface="Arial" panose="020B0604020202020204" pitchFamily="34" charset="0"/>
              <a:buChar char="•"/>
            </a:pPr>
            <a:r>
              <a:rPr lang="en-CA" sz="3500" dirty="0">
                <a:solidFill>
                  <a:schemeClr val="bg1"/>
                </a:solidFill>
                <a:latin typeface="Noto Sans"/>
              </a:rPr>
              <a:t>Design appropriate embedded control systems solutions, including integration of control systems hardware and real-time data acquisition networks</a:t>
            </a:r>
          </a:p>
        </p:txBody>
      </p:sp>
    </p:spTree>
    <p:extLst>
      <p:ext uri="{BB962C8B-B14F-4D97-AF65-F5344CB8AC3E}">
        <p14:creationId xmlns:p14="http://schemas.microsoft.com/office/powerpoint/2010/main" val="45315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par>
                          <p:cTn id="22" fill="hold">
                            <p:stCondLst>
                              <p:cond delay="500"/>
                            </p:stCondLst>
                            <p:childTnLst>
                              <p:par>
                                <p:cTn id="23" presetID="22" presetClass="entr" presetSubtype="8" fill="hold" nodeType="afterEffect">
                                  <p:stCondLst>
                                    <p:cond delay="1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20" name="AutoShape 2">
            <a:extLst>
              <a:ext uri="{FF2B5EF4-FFF2-40B4-BE49-F238E27FC236}">
                <a16:creationId xmlns:a16="http://schemas.microsoft.com/office/drawing/2014/main" id="{3AFFA10E-B3BE-4206-BAE6-9F9A8612F14D}"/>
              </a:ext>
            </a:extLst>
          </p:cNvPr>
          <p:cNvSpPr/>
          <p:nvPr/>
        </p:nvSpPr>
        <p:spPr>
          <a:xfrm>
            <a:off x="6248400" y="3412341"/>
            <a:ext cx="10734675" cy="5020459"/>
          </a:xfrm>
          <a:prstGeom prst="rect">
            <a:avLst/>
          </a:prstGeom>
          <a:solidFill>
            <a:srgbClr val="F8CF2C">
              <a:alpha val="29803"/>
            </a:srgbClr>
          </a:solidFill>
        </p:spPr>
      </p:sp>
      <p:grpSp>
        <p:nvGrpSpPr>
          <p:cNvPr id="3" name="Gruppo 2">
            <a:extLst>
              <a:ext uri="{FF2B5EF4-FFF2-40B4-BE49-F238E27FC236}">
                <a16:creationId xmlns:a16="http://schemas.microsoft.com/office/drawing/2014/main" id="{0D2B3CFD-C176-4C01-AC8B-FB40A6977888}"/>
              </a:ext>
            </a:extLst>
          </p:cNvPr>
          <p:cNvGrpSpPr/>
          <p:nvPr/>
        </p:nvGrpSpPr>
        <p:grpSpPr>
          <a:xfrm>
            <a:off x="1030838" y="4227521"/>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41" name="CasellaDiTesto 40">
            <a:extLst>
              <a:ext uri="{FF2B5EF4-FFF2-40B4-BE49-F238E27FC236}">
                <a16:creationId xmlns:a16="http://schemas.microsoft.com/office/drawing/2014/main" id="{BA8FC1B1-813A-45E2-A184-D57C2ADC54F9}"/>
              </a:ext>
            </a:extLst>
          </p:cNvPr>
          <p:cNvSpPr txBox="1"/>
          <p:nvPr/>
        </p:nvSpPr>
        <p:spPr>
          <a:xfrm>
            <a:off x="6696052" y="3965857"/>
            <a:ext cx="9908292" cy="3862596"/>
          </a:xfrm>
          <a:prstGeom prst="rect">
            <a:avLst/>
          </a:prstGeom>
          <a:noFill/>
        </p:spPr>
        <p:txBody>
          <a:bodyPr wrap="square">
            <a:spAutoFit/>
          </a:bodyPr>
          <a:lstStyle/>
          <a:p>
            <a:pPr algn="l">
              <a:buFont typeface="Arial" panose="020B0604020202020204" pitchFamily="34" charset="0"/>
              <a:buChar char="•"/>
            </a:pPr>
            <a:r>
              <a:rPr lang="en-CA" sz="3500" b="0" i="0" dirty="0">
                <a:solidFill>
                  <a:schemeClr val="bg1"/>
                </a:solidFill>
                <a:effectLst/>
                <a:latin typeface="Noto Sans"/>
              </a:rPr>
              <a:t>Experience productionizing machine learning models</a:t>
            </a:r>
          </a:p>
          <a:p>
            <a:pPr algn="l">
              <a:buFont typeface="Arial" panose="020B0604020202020204" pitchFamily="34" charset="0"/>
              <a:buChar char="•"/>
            </a:pPr>
            <a:r>
              <a:rPr lang="en-CA" sz="3500" b="0" i="0" dirty="0">
                <a:solidFill>
                  <a:schemeClr val="bg1"/>
                </a:solidFill>
                <a:effectLst/>
                <a:latin typeface="Noto Sans"/>
              </a:rPr>
              <a:t>Aptitude to independently learn and work on new technologies</a:t>
            </a:r>
          </a:p>
          <a:p>
            <a:pPr algn="l">
              <a:buFont typeface="Arial" panose="020B0604020202020204" pitchFamily="34" charset="0"/>
              <a:buChar char="•"/>
            </a:pPr>
            <a:r>
              <a:rPr lang="en-CA" sz="3500" b="0" i="0" dirty="0">
                <a:solidFill>
                  <a:schemeClr val="bg1"/>
                </a:solidFill>
                <a:effectLst/>
                <a:latin typeface="Noto Sans"/>
              </a:rPr>
              <a:t>Strong and effective communication with peers and business users</a:t>
            </a:r>
          </a:p>
          <a:p>
            <a:pPr algn="l">
              <a:buFont typeface="Arial" panose="020B0604020202020204" pitchFamily="34" charset="0"/>
              <a:buChar char="•"/>
            </a:pPr>
            <a:r>
              <a:rPr lang="en-CA" sz="3500" b="0" i="0" dirty="0">
                <a:solidFill>
                  <a:schemeClr val="bg1"/>
                </a:solidFill>
                <a:effectLst/>
                <a:latin typeface="Noto Sans"/>
              </a:rPr>
              <a:t>Expert knowledge of at least one programming language, ideally Python</a:t>
            </a:r>
          </a:p>
        </p:txBody>
      </p:sp>
    </p:spTree>
    <p:extLst>
      <p:ext uri="{BB962C8B-B14F-4D97-AF65-F5344CB8AC3E}">
        <p14:creationId xmlns:p14="http://schemas.microsoft.com/office/powerpoint/2010/main" val="8962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par>
                          <p:cTn id="22" fill="hold">
                            <p:stCondLst>
                              <p:cond delay="500"/>
                            </p:stCondLst>
                            <p:childTnLst>
                              <p:par>
                                <p:cTn id="23" presetID="22" presetClass="entr" presetSubtype="8" fill="hold" nodeType="afterEffect">
                                  <p:stCondLst>
                                    <p:cond delay="1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alpha val="89000"/>
          </a:schemeClr>
        </a:solidFill>
        <a:effectLst/>
      </p:bgPr>
    </p:bg>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7A773D7-BCE2-4BEA-B90E-7F83C2783EA8}"/>
              </a:ext>
            </a:extLst>
          </p:cNvPr>
          <p:cNvSpPr/>
          <p:nvPr/>
        </p:nvSpPr>
        <p:spPr>
          <a:xfrm>
            <a:off x="0" y="418011"/>
            <a:ext cx="6479177" cy="1609726"/>
          </a:xfrm>
          <a:prstGeom prst="rect">
            <a:avLst/>
          </a:prstGeom>
          <a:solidFill>
            <a:srgbClr val="F8CF2C">
              <a:alpha val="29803"/>
            </a:srgbClr>
          </a:solidFill>
        </p:spPr>
        <p:txBody>
          <a:bodyPr/>
          <a:lstStyle/>
          <a:p>
            <a:pPr lvl="0">
              <a:lnSpc>
                <a:spcPts val="14400"/>
              </a:lnSpc>
              <a:defRPr/>
            </a:pPr>
            <a:r>
              <a:rPr lang="en-US" sz="9600" spc="-240" dirty="0">
                <a:solidFill>
                  <a:srgbClr val="FFFEE6"/>
                </a:solidFill>
                <a:latin typeface="League Gothic"/>
              </a:rPr>
              <a:t>NEURAL CLASSIFIER</a:t>
            </a:r>
          </a:p>
        </p:txBody>
      </p:sp>
      <p:sp>
        <p:nvSpPr>
          <p:cNvPr id="8" name="TextBox 7">
            <a:extLst>
              <a:ext uri="{FF2B5EF4-FFF2-40B4-BE49-F238E27FC236}">
                <a16:creationId xmlns:a16="http://schemas.microsoft.com/office/drawing/2014/main" id="{849EDB13-7460-4102-938B-643D678EF538}"/>
              </a:ext>
            </a:extLst>
          </p:cNvPr>
          <p:cNvSpPr txBox="1"/>
          <p:nvPr/>
        </p:nvSpPr>
        <p:spPr>
          <a:xfrm>
            <a:off x="470262" y="2088519"/>
            <a:ext cx="12331337"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REAL WORLD SCENARIO</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10" name="Graphic 9" descr="Smiling face outline with solid fill">
            <a:extLst>
              <a:ext uri="{FF2B5EF4-FFF2-40B4-BE49-F238E27FC236}">
                <a16:creationId xmlns:a16="http://schemas.microsoft.com/office/drawing/2014/main" id="{2AFB42AA-A2B5-4434-B42C-69187A4D94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4434" y="3112577"/>
            <a:ext cx="914400" cy="914400"/>
          </a:xfrm>
          <a:prstGeom prst="rect">
            <a:avLst/>
          </a:prstGeom>
        </p:spPr>
      </p:pic>
      <p:pic>
        <p:nvPicPr>
          <p:cNvPr id="14" name="Graphic 13" descr="Arrow Right with solid fill">
            <a:extLst>
              <a:ext uri="{FF2B5EF4-FFF2-40B4-BE49-F238E27FC236}">
                <a16:creationId xmlns:a16="http://schemas.microsoft.com/office/drawing/2014/main" id="{0742A9F9-80F3-443A-981F-FC227C10C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59" y="3115620"/>
            <a:ext cx="914400" cy="914400"/>
          </a:xfrm>
          <a:prstGeom prst="rect">
            <a:avLst/>
          </a:prstGeom>
        </p:spPr>
      </p:pic>
      <p:sp>
        <p:nvSpPr>
          <p:cNvPr id="16" name="TextBox 15">
            <a:extLst>
              <a:ext uri="{FF2B5EF4-FFF2-40B4-BE49-F238E27FC236}">
                <a16:creationId xmlns:a16="http://schemas.microsoft.com/office/drawing/2014/main" id="{9A7E7A87-029A-4534-A0BB-4F13ADE6DCDE}"/>
              </a:ext>
            </a:extLst>
          </p:cNvPr>
          <p:cNvSpPr txBox="1"/>
          <p:nvPr/>
        </p:nvSpPr>
        <p:spPr>
          <a:xfrm>
            <a:off x="7249884" y="2505377"/>
            <a:ext cx="1407523" cy="1722010"/>
          </a:xfrm>
          <a:prstGeom prst="rect">
            <a:avLst/>
          </a:prstGeom>
          <a:noFill/>
        </p:spPr>
        <p:txBody>
          <a:bodyPr wrap="square">
            <a:spAutoFit/>
          </a:bodyPr>
          <a:lstStyle/>
          <a:p>
            <a:pPr lvl="0">
              <a:lnSpc>
                <a:spcPts val="14400"/>
              </a:lnSpc>
              <a:defRPr/>
            </a:pPr>
            <a:r>
              <a:rPr lang="en-US" sz="7200" spc="-240" dirty="0">
                <a:solidFill>
                  <a:srgbClr val="FFFEE6"/>
                </a:solidFill>
                <a:latin typeface="League Gothic"/>
              </a:rPr>
              <a:t>PCA</a:t>
            </a:r>
          </a:p>
        </p:txBody>
      </p:sp>
      <p:pic>
        <p:nvPicPr>
          <p:cNvPr id="17" name="Graphic 16" descr="Arrow Right with solid fill">
            <a:extLst>
              <a:ext uri="{FF2B5EF4-FFF2-40B4-BE49-F238E27FC236}">
                <a16:creationId xmlns:a16="http://schemas.microsoft.com/office/drawing/2014/main" id="{2644DE0D-E488-426C-9C8D-456C02B866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8239" y="3112577"/>
            <a:ext cx="914400" cy="914400"/>
          </a:xfrm>
          <a:prstGeom prst="rect">
            <a:avLst/>
          </a:prstGeom>
        </p:spPr>
      </p:pic>
      <p:pic>
        <p:nvPicPr>
          <p:cNvPr id="19" name="Graphic 18" descr="Artificial Intelligence outline">
            <a:extLst>
              <a:ext uri="{FF2B5EF4-FFF2-40B4-BE49-F238E27FC236}">
                <a16:creationId xmlns:a16="http://schemas.microsoft.com/office/drawing/2014/main" id="{ECCEC553-EF75-4351-97A5-BDF4C9A205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257" y="3112577"/>
            <a:ext cx="914400" cy="914400"/>
          </a:xfrm>
          <a:prstGeom prst="rect">
            <a:avLst/>
          </a:prstGeom>
        </p:spPr>
      </p:pic>
      <p:pic>
        <p:nvPicPr>
          <p:cNvPr id="20" name="Graphic 19" descr="Arrow Right with solid fill">
            <a:extLst>
              <a:ext uri="{FF2B5EF4-FFF2-40B4-BE49-F238E27FC236}">
                <a16:creationId xmlns:a16="http://schemas.microsoft.com/office/drawing/2014/main" id="{AA7DA569-1C90-4E8B-94E3-F9C3E1E7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10401" y="3112577"/>
            <a:ext cx="914400" cy="914400"/>
          </a:xfrm>
          <a:prstGeom prst="rect">
            <a:avLst/>
          </a:prstGeom>
        </p:spPr>
      </p:pic>
      <p:sp>
        <p:nvSpPr>
          <p:cNvPr id="22" name="TextBox 21">
            <a:extLst>
              <a:ext uri="{FF2B5EF4-FFF2-40B4-BE49-F238E27FC236}">
                <a16:creationId xmlns:a16="http://schemas.microsoft.com/office/drawing/2014/main" id="{5CC0BC3F-D410-4EFC-A00E-4BFD33D8B4B2}"/>
              </a:ext>
            </a:extLst>
          </p:cNvPr>
          <p:cNvSpPr txBox="1"/>
          <p:nvPr/>
        </p:nvSpPr>
        <p:spPr>
          <a:xfrm>
            <a:off x="12514217" y="3027058"/>
            <a:ext cx="3788228" cy="1200329"/>
          </a:xfrm>
          <a:prstGeom prst="rect">
            <a:avLst/>
          </a:prstGeom>
          <a:noFill/>
        </p:spPr>
        <p:txBody>
          <a:bodyPr wrap="square">
            <a:spAutoFit/>
          </a:bodyPr>
          <a:lstStyle/>
          <a:p>
            <a:r>
              <a:rPr lang="en-US" sz="7200" spc="-240" dirty="0">
                <a:solidFill>
                  <a:srgbClr val="FFFEE6"/>
                </a:solidFill>
                <a:latin typeface="League Gothic"/>
              </a:rPr>
              <a:t>UMP</a:t>
            </a:r>
            <a:endParaRPr lang="it-IT" sz="7200" dirty="0"/>
          </a:p>
        </p:txBody>
      </p:sp>
      <p:sp>
        <p:nvSpPr>
          <p:cNvPr id="24" name="TextBox 23">
            <a:extLst>
              <a:ext uri="{FF2B5EF4-FFF2-40B4-BE49-F238E27FC236}">
                <a16:creationId xmlns:a16="http://schemas.microsoft.com/office/drawing/2014/main" id="{FF7A44AD-B2BE-4D28-A325-FF4AD1C4D833}"/>
              </a:ext>
            </a:extLst>
          </p:cNvPr>
          <p:cNvSpPr txBox="1"/>
          <p:nvPr/>
        </p:nvSpPr>
        <p:spPr>
          <a:xfrm>
            <a:off x="4454434" y="4227387"/>
            <a:ext cx="91440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Photo</a:t>
            </a:r>
          </a:p>
        </p:txBody>
      </p:sp>
      <p:sp>
        <p:nvSpPr>
          <p:cNvPr id="26" name="TextBox 25">
            <a:extLst>
              <a:ext uri="{FF2B5EF4-FFF2-40B4-BE49-F238E27FC236}">
                <a16:creationId xmlns:a16="http://schemas.microsoft.com/office/drawing/2014/main" id="{B33654B3-364A-45DC-B19F-6F39D126579A}"/>
              </a:ext>
            </a:extLst>
          </p:cNvPr>
          <p:cNvSpPr txBox="1"/>
          <p:nvPr/>
        </p:nvSpPr>
        <p:spPr>
          <a:xfrm>
            <a:off x="6766559" y="4227387"/>
            <a:ext cx="946404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Features Extractor</a:t>
            </a:r>
          </a:p>
        </p:txBody>
      </p:sp>
      <p:sp>
        <p:nvSpPr>
          <p:cNvPr id="28" name="TextBox 27">
            <a:extLst>
              <a:ext uri="{FF2B5EF4-FFF2-40B4-BE49-F238E27FC236}">
                <a16:creationId xmlns:a16="http://schemas.microsoft.com/office/drawing/2014/main" id="{1577A3B2-94E4-436B-9B03-DE33F4977AE6}"/>
              </a:ext>
            </a:extLst>
          </p:cNvPr>
          <p:cNvSpPr txBox="1"/>
          <p:nvPr/>
        </p:nvSpPr>
        <p:spPr>
          <a:xfrm>
            <a:off x="9650182" y="4202321"/>
            <a:ext cx="9464040" cy="444865"/>
          </a:xfrm>
          <a:prstGeom prst="rect">
            <a:avLst/>
          </a:prstGeom>
          <a:noFill/>
        </p:spPr>
        <p:txBody>
          <a:bodyPr wrap="square">
            <a:spAutoFit/>
          </a:bodyPr>
          <a:lstStyle/>
          <a:p>
            <a:pPr algn="just">
              <a:lnSpc>
                <a:spcPts val="3200"/>
              </a:lnSpc>
            </a:pPr>
            <a:r>
              <a:rPr lang="en-US" sz="1800" spc="-30" dirty="0">
                <a:solidFill>
                  <a:srgbClr val="FFFEE6"/>
                </a:solidFill>
                <a:latin typeface="Montserrat Light"/>
              </a:rPr>
              <a:t>Neural Classifier</a:t>
            </a:r>
          </a:p>
        </p:txBody>
      </p:sp>
      <p:sp>
        <p:nvSpPr>
          <p:cNvPr id="32" name="TextBox 31">
            <a:extLst>
              <a:ext uri="{FF2B5EF4-FFF2-40B4-BE49-F238E27FC236}">
                <a16:creationId xmlns:a16="http://schemas.microsoft.com/office/drawing/2014/main" id="{8143E324-0883-47EE-8318-E606D0CEDE47}"/>
              </a:ext>
            </a:extLst>
          </p:cNvPr>
          <p:cNvSpPr txBox="1"/>
          <p:nvPr/>
        </p:nvSpPr>
        <p:spPr>
          <a:xfrm>
            <a:off x="4532811" y="5465675"/>
            <a:ext cx="9875520" cy="967444"/>
          </a:xfrm>
          <a:prstGeom prst="rect">
            <a:avLst/>
          </a:prstGeom>
          <a:noFill/>
        </p:spPr>
        <p:txBody>
          <a:bodyPr wrap="square">
            <a:spAutoFit/>
          </a:bodyPr>
          <a:lstStyle/>
          <a:p>
            <a:pPr>
              <a:lnSpc>
                <a:spcPts val="3727"/>
              </a:lnSpc>
              <a:defRPr/>
            </a:pPr>
            <a:r>
              <a:rPr kumimoji="0" lang="en-US" sz="1800" b="0" i="0" strike="noStrike" kern="1200" cap="none" spc="174" normalizeH="0" baseline="0" noProof="0" dirty="0">
                <a:ln>
                  <a:noFill/>
                </a:ln>
                <a:solidFill>
                  <a:srgbClr val="F8CF2C"/>
                </a:solidFill>
                <a:effectLst/>
                <a:uLnTx/>
                <a:uFillTx/>
                <a:latin typeface="Montserrat Classic Bold"/>
                <a:ea typeface="+mn-ea"/>
                <a:cs typeface="+mn-cs"/>
              </a:rPr>
              <a:t>THE P</a:t>
            </a:r>
            <a:r>
              <a:rPr lang="en-US" spc="174" dirty="0">
                <a:solidFill>
                  <a:srgbClr val="F8CF2C"/>
                </a:solidFill>
                <a:latin typeface="Montserrat Classic Bold"/>
              </a:rPr>
              <a:t>CA FEATURES EXTRACTED CAN BE EXCHANGED BETWEEN THE VEHICLE AND THE CLOUD</a:t>
            </a:r>
            <a:endParaRPr kumimoji="0" lang="en-US" sz="18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3" name="TextBox 32">
            <a:extLst>
              <a:ext uri="{FF2B5EF4-FFF2-40B4-BE49-F238E27FC236}">
                <a16:creationId xmlns:a16="http://schemas.microsoft.com/office/drawing/2014/main" id="{0C298658-8261-4977-95AA-C58B03AC7EF4}"/>
              </a:ext>
            </a:extLst>
          </p:cNvPr>
          <p:cNvSpPr txBox="1"/>
          <p:nvPr/>
        </p:nvSpPr>
        <p:spPr>
          <a:xfrm>
            <a:off x="4423407" y="7226542"/>
            <a:ext cx="9875520" cy="1441933"/>
          </a:xfrm>
          <a:prstGeom prst="rect">
            <a:avLst/>
          </a:prstGeom>
          <a:noFill/>
        </p:spPr>
        <p:txBody>
          <a:bodyPr wrap="square">
            <a:spAutoFit/>
          </a:bodyPr>
          <a:lstStyle/>
          <a:p>
            <a:pPr>
              <a:lnSpc>
                <a:spcPts val="3727"/>
              </a:lnSpc>
              <a:defRPr/>
            </a:pPr>
            <a:r>
              <a:rPr kumimoji="0" lang="en-US" sz="1800" b="0" i="0" strike="noStrike" kern="1200" cap="none" spc="174" normalizeH="0" baseline="0" noProof="0" dirty="0">
                <a:ln>
                  <a:noFill/>
                </a:ln>
                <a:solidFill>
                  <a:srgbClr val="F8CF2C"/>
                </a:solidFill>
                <a:effectLst/>
                <a:uLnTx/>
                <a:uFillTx/>
                <a:latin typeface="Montserrat Classic Bold"/>
                <a:ea typeface="+mn-ea"/>
                <a:cs typeface="+mn-cs"/>
              </a:rPr>
              <a:t>COMPANIES IMPLEMENTING THE UMP NEEDS ALSO TO IMPLEMENT A PCA EXTRACTOR </a:t>
            </a:r>
            <a:r>
              <a:rPr lang="en-US" spc="174" dirty="0">
                <a:solidFill>
                  <a:srgbClr val="F8CF2C"/>
                </a:solidFill>
                <a:latin typeface="Montserrat Classic Bold"/>
              </a:rPr>
              <a:t>OR THE SYSTEM COULD IMPLEMENT AN UNIQUE COMMON PCA FOR ALL THE IMPLEMENTATIONS.</a:t>
            </a:r>
            <a:endParaRPr kumimoji="0" lang="en-US" sz="1800" b="0" i="0"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35" name="Graphic 34" descr="Thumbs Down with solid fill">
            <a:extLst>
              <a:ext uri="{FF2B5EF4-FFF2-40B4-BE49-F238E27FC236}">
                <a16:creationId xmlns:a16="http://schemas.microsoft.com/office/drawing/2014/main" id="{B8A1CAEE-33B1-4595-9D5C-CF4C5725E0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99337" y="7558401"/>
            <a:ext cx="914400" cy="914400"/>
          </a:xfrm>
          <a:prstGeom prst="rect">
            <a:avLst/>
          </a:prstGeom>
        </p:spPr>
      </p:pic>
      <p:pic>
        <p:nvPicPr>
          <p:cNvPr id="37" name="Graphic 36" descr="Checkmark with solid fill">
            <a:extLst>
              <a:ext uri="{FF2B5EF4-FFF2-40B4-BE49-F238E27FC236}">
                <a16:creationId xmlns:a16="http://schemas.microsoft.com/office/drawing/2014/main" id="{02511A26-8E72-45C6-B5E6-91CB0F553B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9337" y="5493064"/>
            <a:ext cx="914400" cy="914400"/>
          </a:xfrm>
          <a:prstGeom prst="rect">
            <a:avLst/>
          </a:prstGeom>
        </p:spPr>
      </p:pic>
    </p:spTree>
    <p:extLst>
      <p:ext uri="{BB962C8B-B14F-4D97-AF65-F5344CB8AC3E}">
        <p14:creationId xmlns:p14="http://schemas.microsoft.com/office/powerpoint/2010/main" val="75643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2.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619678-9EF4-44FF-9EF7-654ED03FA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8445</TotalTime>
  <Words>4477</Words>
  <Application>Microsoft Office PowerPoint</Application>
  <PresentationFormat>Personalizzato</PresentationFormat>
  <Paragraphs>670</Paragraphs>
  <Slides>47</Slides>
  <Notes>45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League Gothic</vt:lpstr>
      <vt:lpstr>Montserrat Light</vt:lpstr>
      <vt:lpstr>Arial</vt:lpstr>
      <vt:lpstr>Montserrat Classic Bold</vt:lpstr>
      <vt:lpstr>Noto Sans</vt:lpstr>
      <vt:lpstr>Calibri</vt:lpstr>
      <vt:lpstr>MoolBoran</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Marsha Gómez Gómez</cp:lastModifiedBy>
  <cp:revision>242</cp:revision>
  <dcterms:created xsi:type="dcterms:W3CDTF">2006-08-16T00:00:00Z</dcterms:created>
  <dcterms:modified xsi:type="dcterms:W3CDTF">2021-01-18T17:34:47Z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